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96" r:id="rId2"/>
  </p:sldMasterIdLst>
  <p:notesMasterIdLst>
    <p:notesMasterId r:id="rId19"/>
  </p:notesMasterIdLst>
  <p:handoutMasterIdLst>
    <p:handoutMasterId r:id="rId20"/>
  </p:handoutMasterIdLst>
  <p:sldIdLst>
    <p:sldId id="275" r:id="rId3"/>
    <p:sldId id="293" r:id="rId4"/>
    <p:sldId id="298" r:id="rId5"/>
    <p:sldId id="294" r:id="rId6"/>
    <p:sldId id="292" r:id="rId7"/>
    <p:sldId id="305" r:id="rId8"/>
    <p:sldId id="306" r:id="rId9"/>
    <p:sldId id="307" r:id="rId10"/>
    <p:sldId id="291" r:id="rId11"/>
    <p:sldId id="299" r:id="rId12"/>
    <p:sldId id="311" r:id="rId13"/>
    <p:sldId id="301" r:id="rId14"/>
    <p:sldId id="308" r:id="rId15"/>
    <p:sldId id="309" r:id="rId16"/>
    <p:sldId id="303" r:id="rId17"/>
    <p:sldId id="289" r:id="rId18"/>
  </p:sldIdLst>
  <p:sldSz cx="9144000" cy="6858000" type="screen4x3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5F5F5F"/>
    <a:srgbClr val="003A78"/>
    <a:srgbClr val="0021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5" autoAdjust="0"/>
    <p:restoredTop sz="72177" autoAdjust="0"/>
  </p:normalViewPr>
  <p:slideViewPr>
    <p:cSldViewPr snapToGrid="0" snapToObjects="1">
      <p:cViewPr varScale="1">
        <p:scale>
          <a:sx n="65" d="100"/>
          <a:sy n="65" d="100"/>
        </p:scale>
        <p:origin x="214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3F9CAA4-D264-4AD3-B51E-D47AE9F08268}" type="datetimeFigureOut">
              <a:rPr lang="fr-FR"/>
              <a:pPr>
                <a:defRPr/>
              </a:pPr>
              <a:t>08/09/2016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6093A3F-884E-4302-BBA2-242AABBE159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3295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1E3A332-C4DD-40A5-9E5C-3BB6C2AFD4CC}" type="datetimeFigureOut">
              <a:rPr lang="fr-FR"/>
              <a:pPr>
                <a:defRPr/>
              </a:pPr>
              <a:t>08/09/2016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7BCEB2A-038C-4EFF-BE92-5E0974619DD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80918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CEB2A-038C-4EFF-BE92-5E0974619DDE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80473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CEB2A-038C-4EFF-BE92-5E0974619DDE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57862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CEB2A-038C-4EFF-BE92-5E0974619DDE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96361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CEB2A-038C-4EFF-BE92-5E0974619DDE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6350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BCEB2A-038C-4EFF-BE92-5E0974619DDE}" type="slidenum">
              <a: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82471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BCEB2A-038C-4EFF-BE92-5E0974619DDE}" type="slidenum">
              <a: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827462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CEB2A-038C-4EFF-BE92-5E0974619DDE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3191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CEB2A-038C-4EFF-BE92-5E0974619DDE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6238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CEB2A-038C-4EFF-BE92-5E0974619DDE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6724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CEB2A-038C-4EFF-BE92-5E0974619DDE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6157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CEB2A-038C-4EFF-BE92-5E0974619DDE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0284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BCEB2A-038C-4EFF-BE92-5E0974619DDE}" type="slidenum">
              <a: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11137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BCEB2A-038C-4EFF-BE92-5E0974619DDE}" type="slidenum">
              <a: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416754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BCEB2A-038C-4EFF-BE92-5E0974619DDE}" type="slidenum">
              <a: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07837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BCEB2A-038C-4EFF-BE92-5E0974619DDE}" type="slidenum">
              <a: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66807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3BD335C-7795-47A3-AF2C-544458E9FE28}" type="datetime1">
              <a:rPr lang="lv-LV" smtClean="0"/>
              <a:t>08.09.2016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fr-FR"/>
              <a:t>NFI noslēguma sanāksme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1A5490F-43D6-4496-A131-E4F9AEA79BA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D245AC1-ECA0-4B6D-BB99-22DA1A1D53C0}" type="datetime1">
              <a:rPr lang="lv-LV" smtClean="0"/>
              <a:t>08.09.2016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fr-FR"/>
              <a:t>NFI noslēguma sanāksme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35FD757-E6BF-41BD-8268-E025CBE93A1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81BECCC-7339-4DD6-94CE-7E776369EAE9}" type="datetime1">
              <a:rPr lang="lv-LV" smtClean="0"/>
              <a:t>08.09.2016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fr-FR"/>
              <a:t>NFI noslēguma sanāksme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37C014-D915-4BDC-AA74-46F1B65BFE5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760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01600" y="57600"/>
            <a:ext cx="6220800" cy="13600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BC685A28-3849-4710-86EB-8D9AFED14E84}" type="datetime1">
              <a:rPr lang="lv-LV" smtClean="0">
                <a:solidFill>
                  <a:prstClr val="black"/>
                </a:solidFill>
                <a:latin typeface="Calibri"/>
              </a:rPr>
              <a:t>08.09.2016</a:t>
            </a:fld>
            <a:endParaRPr lang="lv-LV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lv-LV">
                <a:solidFill>
                  <a:prstClr val="black"/>
                </a:solidFill>
                <a:latin typeface="Calibri"/>
              </a:rPr>
              <a:t>NFI noslēguma sanāksme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1C2E84B7-5A92-465A-819A-D595F965BFAA}" type="slidenum">
              <a:rPr lang="lv-LV" smtClean="0">
                <a:solidFill>
                  <a:prstClr val="black"/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lv-LV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7506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388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5600" y="274638"/>
            <a:ext cx="624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2C62687A-2A79-4A6D-A79E-B66F5A26FAFF}" type="datetime1">
              <a:rPr lang="lv-LV" smtClean="0">
                <a:solidFill>
                  <a:prstClr val="black"/>
                </a:solidFill>
                <a:latin typeface="Calibri"/>
              </a:rPr>
              <a:t>08.09.2016</a:t>
            </a:fld>
            <a:endParaRPr lang="lv-LV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lv-LV">
                <a:solidFill>
                  <a:prstClr val="black"/>
                </a:solidFill>
                <a:latin typeface="Calibri"/>
              </a:rPr>
              <a:t>NFI noslēguma sanāksme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1C2E84B7-5A92-465A-819A-D595F965BFAA}" type="slidenum">
              <a:rPr lang="lv-LV" smtClean="0">
                <a:solidFill>
                  <a:prstClr val="black"/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lv-LV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7706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8400" y="274638"/>
            <a:ext cx="6242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0BA5B5F7-E643-432F-9409-0AB069D2089E}" type="datetime1">
              <a:rPr lang="lv-LV" smtClean="0">
                <a:solidFill>
                  <a:prstClr val="black"/>
                </a:solidFill>
                <a:latin typeface="Calibri"/>
              </a:rPr>
              <a:t>08.09.2016</a:t>
            </a:fld>
            <a:endParaRPr lang="lv-LV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lv-LV">
                <a:solidFill>
                  <a:prstClr val="black"/>
                </a:solidFill>
                <a:latin typeface="Calibri"/>
              </a:rPr>
              <a:t>NFI noslēguma sanāksme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1C2E84B7-5A92-465A-819A-D595F965BFAA}" type="slidenum">
              <a:rPr lang="lv-LV" smtClean="0">
                <a:solidFill>
                  <a:prstClr val="black"/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lv-LV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1685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0B8B8D9-EFE7-4B49-9BA3-AC8CDED0A92B}" type="datetime1">
              <a:rPr lang="lv-LV" smtClean="0"/>
              <a:t>08.09.2016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fr-FR"/>
              <a:t>NFI noslēguma sanāksme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6F34A0-4F7F-4848-9DF2-228E3BB6041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C72D543-E8DF-40E5-A548-EC20D57F4D1F}" type="datetime1">
              <a:rPr lang="lv-LV" smtClean="0"/>
              <a:t>08.09.2016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fr-FR"/>
              <a:t>NFI noslēguma sanāksme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3629D57-AEB7-4296-ABD0-C5CB0189DB2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2139014-54DC-443E-8226-2F194EF9BE0D}" type="datetime1">
              <a:rPr lang="lv-LV" smtClean="0"/>
              <a:t>08.09.2016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fr-FR"/>
              <a:t>NFI noslēguma sanāksme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4356867-066C-4E78-8A82-CC2B71AF4BD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6013DB0-02A4-4981-8D44-E28450F0B5C1}" type="datetime1">
              <a:rPr lang="lv-LV" smtClean="0"/>
              <a:t>08.09.2016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fr-FR"/>
              <a:t>NFI noslēguma sanāksme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699A08-7CC5-4E87-AE99-530AD361FF4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22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0F72D71-CE9B-464D-AE61-8583BCB589AB}" type="datetime1">
              <a:rPr lang="lv-LV" smtClean="0"/>
              <a:t>08.09.2016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fr-FR"/>
              <a:t>NFI noslēguma sanāksme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7C8B6ED-A412-491B-AC03-CB8A5FAF05B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79E4893-4953-4D10-88CD-DAEAEE7E4DB0}" type="datetime1">
              <a:rPr lang="lv-LV" smtClean="0"/>
              <a:t>08.09.2016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fr-FR"/>
              <a:t>NFI noslēguma sanāksme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7220256-E0BE-4748-B626-158B7B20323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2441AF0-9D5B-4F03-BD94-16EE17A297A5}" type="datetime1">
              <a:rPr lang="lv-LV" smtClean="0"/>
              <a:t>08.09.2016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fr-FR"/>
              <a:t>NFI noslēguma sanāksme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6F5BBBA-CF90-4DAD-B69F-82EE7893F2E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BE49702-A8E1-416F-8A44-6BCAC60AC1EB}" type="datetime1">
              <a:rPr lang="lv-LV" smtClean="0"/>
              <a:t>08.09.2016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fr-FR"/>
              <a:t>NFI noslēguma sanāksme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A6309B4-057B-471A-8EB1-ECB4F05BDBA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ttēls 1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25" y="-42863"/>
            <a:ext cx="9163050" cy="6943725"/>
          </a:xfrm>
          <a:prstGeom prst="rect">
            <a:avLst/>
          </a:prstGeom>
        </p:spPr>
      </p:pic>
      <p:pic>
        <p:nvPicPr>
          <p:cNvPr id="6" name="Attēls 5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768" y="639016"/>
            <a:ext cx="715394" cy="357697"/>
          </a:xfrm>
          <a:prstGeom prst="rect">
            <a:avLst/>
          </a:prstGeom>
        </p:spPr>
      </p:pic>
      <p:pic>
        <p:nvPicPr>
          <p:cNvPr id="11" name="Attēls 10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504" y="639016"/>
            <a:ext cx="879096" cy="357697"/>
          </a:xfrm>
          <a:prstGeom prst="rect">
            <a:avLst/>
          </a:prstGeom>
        </p:spPr>
      </p:pic>
      <p:pic>
        <p:nvPicPr>
          <p:cNvPr id="12" name="Attēls 1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618" y="303730"/>
            <a:ext cx="913070" cy="913070"/>
          </a:xfrm>
          <a:prstGeom prst="rect">
            <a:avLst/>
          </a:prstGeom>
        </p:spPr>
      </p:pic>
      <p:pic>
        <p:nvPicPr>
          <p:cNvPr id="3" name="Attēls 2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2411271" y="89344"/>
            <a:ext cx="1127456" cy="11274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ttēls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9525" y="-33338"/>
            <a:ext cx="9163050" cy="6924675"/>
          </a:xfrm>
          <a:prstGeom prst="rect">
            <a:avLst/>
          </a:prstGeom>
        </p:spPr>
      </p:pic>
      <p:pic>
        <p:nvPicPr>
          <p:cNvPr id="6" name="Attēls 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504" y="639016"/>
            <a:ext cx="879096" cy="357697"/>
          </a:xfrm>
          <a:prstGeom prst="rect">
            <a:avLst/>
          </a:prstGeom>
        </p:spPr>
      </p:pic>
      <p:pic>
        <p:nvPicPr>
          <p:cNvPr id="2" name="Attēls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618" y="303730"/>
            <a:ext cx="913070" cy="91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926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</p:sldLayoutIdLst>
  <p:hf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maris@lps.lv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/>
          <p:cNvSpPr>
            <a:spLocks noGrp="1"/>
          </p:cNvSpPr>
          <p:nvPr>
            <p:ph type="ctrTitle"/>
          </p:nvPr>
        </p:nvSpPr>
        <p:spPr>
          <a:xfrm>
            <a:off x="280219" y="2109019"/>
            <a:ext cx="7728155" cy="1725562"/>
          </a:xfrm>
        </p:spPr>
        <p:txBody>
          <a:bodyPr>
            <a:noAutofit/>
          </a:bodyPr>
          <a:lstStyle/>
          <a:p>
            <a:r>
              <a:rPr lang="lv-LV" b="1" dirty="0"/>
              <a:t>«Mācīties salīdzinot» sistēmas </a:t>
            </a:r>
            <a:br>
              <a:rPr lang="lv-LV" b="1" dirty="0"/>
            </a:br>
            <a:r>
              <a:rPr lang="lv-LV" b="1" dirty="0"/>
              <a:t>Latvijas modeļa ieviešana</a:t>
            </a:r>
            <a:endParaRPr lang="lv-LV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aisnstūris 2"/>
          <p:cNvSpPr/>
          <p:nvPr/>
        </p:nvSpPr>
        <p:spPr>
          <a:xfrm>
            <a:off x="1142610" y="3799447"/>
            <a:ext cx="707429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lv-LV" sz="2400" b="1" dirty="0">
                <a:latin typeface="+mn-lt"/>
              </a:rPr>
              <a:t>Māris Pūķis,</a:t>
            </a:r>
          </a:p>
          <a:p>
            <a:pPr algn="r"/>
            <a:r>
              <a:rPr lang="lv-LV" sz="2400" b="1" dirty="0">
                <a:latin typeface="+mn-lt"/>
              </a:rPr>
              <a:t>Dr.oec., Dr.phys.,</a:t>
            </a:r>
          </a:p>
          <a:p>
            <a:pPr algn="r"/>
            <a:r>
              <a:rPr lang="lv-LV" sz="2400" b="1" dirty="0">
                <a:latin typeface="+mn-lt"/>
              </a:rPr>
              <a:t>NFI projekta vadošais eksperts</a:t>
            </a:r>
          </a:p>
          <a:p>
            <a:pPr algn="ctr"/>
            <a:endParaRPr lang="lv-LV" sz="2000" dirty="0">
              <a:latin typeface="+mn-lt"/>
            </a:endParaRPr>
          </a:p>
          <a:p>
            <a:pPr algn="ctr"/>
            <a:endParaRPr lang="lv-LV" sz="2000" dirty="0">
              <a:latin typeface="+mn-lt"/>
            </a:endParaRPr>
          </a:p>
          <a:p>
            <a:pPr algn="ctr"/>
            <a:r>
              <a:rPr lang="lv-LV" sz="2000" dirty="0">
                <a:latin typeface="+mn-lt"/>
              </a:rPr>
              <a:t>Rīga, 2016.gada 9.septembris</a:t>
            </a:r>
          </a:p>
          <a:p>
            <a:pPr algn="ctr"/>
            <a:r>
              <a:rPr lang="lv-LV" sz="2000" dirty="0">
                <a:latin typeface="+mn-lt"/>
              </a:rPr>
              <a:t>Projekta noslēguma sanāksme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A5490F-43D6-4496-A131-E4F9AEA79BA9}" type="slidenum">
              <a:rPr lang="fr-FR" smtClean="0"/>
              <a:pPr>
                <a:defRPr/>
              </a:pPr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7780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101600" y="457200"/>
            <a:ext cx="6220800" cy="1182414"/>
          </a:xfrm>
        </p:spPr>
        <p:txBody>
          <a:bodyPr/>
          <a:lstStyle/>
          <a:p>
            <a:r>
              <a:rPr lang="lv-LV" b="1" dirty="0"/>
              <a:t>Zinātnieku iesaistīšana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457200" y="1918741"/>
            <a:ext cx="8229600" cy="4407109"/>
          </a:xfrm>
        </p:spPr>
        <p:txBody>
          <a:bodyPr>
            <a:normAutofit/>
          </a:bodyPr>
          <a:lstStyle/>
          <a:p>
            <a:r>
              <a:rPr lang="lv-LV" altLang="lv-LV" dirty="0"/>
              <a:t>Izpratne par pašvaldībām zinātnieku vidū ir līdzīga kā sabiedrībā kopumā</a:t>
            </a:r>
          </a:p>
          <a:p>
            <a:r>
              <a:rPr lang="lv-LV" altLang="lv-LV" dirty="0"/>
              <a:t>Pašvaldībām derīgie pētījumu jautājumi:</a:t>
            </a:r>
          </a:p>
          <a:p>
            <a:pPr>
              <a:buFontTx/>
              <a:buChar char="-"/>
            </a:pPr>
            <a:r>
              <a:rPr lang="lv-LV" altLang="lv-LV" dirty="0"/>
              <a:t>Kādus statistikas datus var lietot teritoriju raksturošanai</a:t>
            </a:r>
          </a:p>
          <a:p>
            <a:pPr>
              <a:buFontTx/>
              <a:buChar char="-"/>
            </a:pPr>
            <a:r>
              <a:rPr lang="lv-LV" altLang="lv-LV" dirty="0"/>
              <a:t>Kā likumīgi atbalstīt vietējo uzņēmējdarbību</a:t>
            </a:r>
          </a:p>
          <a:p>
            <a:pPr>
              <a:buFontTx/>
              <a:buChar char="-"/>
            </a:pPr>
            <a:r>
              <a:rPr lang="lv-LV" altLang="lv-LV" dirty="0"/>
              <a:t>Kā izveidot un izmantot vidēja termiņa budžetu</a:t>
            </a:r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3615059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101600" y="457200"/>
            <a:ext cx="6220800" cy="1182414"/>
          </a:xfrm>
        </p:spPr>
        <p:txBody>
          <a:bodyPr/>
          <a:lstStyle/>
          <a:p>
            <a:r>
              <a:rPr lang="lv-LV" b="1" dirty="0"/>
              <a:t>Zinātnieku iesaistīšana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457200" y="1918741"/>
            <a:ext cx="8229600" cy="4407109"/>
          </a:xfrm>
        </p:spPr>
        <p:txBody>
          <a:bodyPr>
            <a:normAutofit/>
          </a:bodyPr>
          <a:lstStyle/>
          <a:p>
            <a:r>
              <a:rPr lang="lv-LV" altLang="lv-LV" dirty="0"/>
              <a:t>Pašvaldībām derīgie pētījumu jautājumi:</a:t>
            </a:r>
          </a:p>
          <a:p>
            <a:pPr>
              <a:buFontTx/>
              <a:buChar char="-"/>
            </a:pPr>
            <a:r>
              <a:rPr lang="lv-LV" altLang="lv-LV" dirty="0"/>
              <a:t>Kā var tieši vai netieši izmantot sociālo uzņēmējdarbību pašvaldības labā;</a:t>
            </a:r>
          </a:p>
          <a:p>
            <a:pPr>
              <a:buFontTx/>
              <a:buChar char="-"/>
            </a:pPr>
            <a:r>
              <a:rPr lang="lv-LV" altLang="lv-LV" dirty="0"/>
              <a:t>Vai pašvaldību budžeta informāciju var izmantot pašvaldības rezultātu novērtēšanai</a:t>
            </a:r>
          </a:p>
          <a:p>
            <a:r>
              <a:rPr lang="lv-LV" altLang="lv-LV" dirty="0"/>
              <a:t>Tiešais efekts – derīgi priekšlikumi</a:t>
            </a:r>
          </a:p>
          <a:p>
            <a:r>
              <a:rPr lang="lv-LV" altLang="lv-LV" dirty="0"/>
              <a:t>Netiešais efekts – zinātniskās domas iesaistīšana pašvaldību attīstības veicināšanai</a:t>
            </a:r>
          </a:p>
          <a:p>
            <a:pPr marL="0" indent="0">
              <a:buNone/>
            </a:pPr>
            <a:endParaRPr lang="lv-LV" altLang="lv-LV" dirty="0"/>
          </a:p>
        </p:txBody>
      </p:sp>
    </p:spTree>
    <p:extLst>
      <p:ext uri="{BB962C8B-B14F-4D97-AF65-F5344CB8AC3E}">
        <p14:creationId xmlns:p14="http://schemas.microsoft.com/office/powerpoint/2010/main" val="2830937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101600" y="457200"/>
            <a:ext cx="6220800" cy="1182414"/>
          </a:xfrm>
        </p:spPr>
        <p:txBody>
          <a:bodyPr/>
          <a:lstStyle/>
          <a:p>
            <a:r>
              <a:rPr lang="lv-LV" b="1" dirty="0"/>
              <a:t>Tīklu pieredzes rezultāts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457200" y="2498835"/>
            <a:ext cx="8229600" cy="3395779"/>
          </a:xfrm>
        </p:spPr>
        <p:txBody>
          <a:bodyPr>
            <a:normAutofit/>
          </a:bodyPr>
          <a:lstStyle/>
          <a:p>
            <a:r>
              <a:rPr lang="lv-LV" altLang="lv-LV" dirty="0"/>
              <a:t>Tīkliem ir labas attīstības perspektīvas</a:t>
            </a:r>
          </a:p>
          <a:p>
            <a:r>
              <a:rPr lang="lv-LV" altLang="lv-LV" dirty="0"/>
              <a:t>Daži tīkli organizē tikšanās arī pēc pēdējās NFI projekta sanāksmes</a:t>
            </a:r>
          </a:p>
          <a:p>
            <a:r>
              <a:rPr lang="lv-LV" altLang="lv-LV" dirty="0"/>
              <a:t>Lielāka interese ir par tikšanos tīkla dalībniecēs - pašvaldībās</a:t>
            </a:r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1730364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101600" y="265471"/>
            <a:ext cx="6220800" cy="1374143"/>
          </a:xfrm>
        </p:spPr>
        <p:txBody>
          <a:bodyPr/>
          <a:lstStyle/>
          <a:p>
            <a:r>
              <a:rPr lang="lv-LV" b="1" dirty="0"/>
              <a:t>Datu bāzes pieredzes rezultāts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457200" y="1943101"/>
            <a:ext cx="8229600" cy="4359728"/>
          </a:xfrm>
        </p:spPr>
        <p:txBody>
          <a:bodyPr>
            <a:normAutofit/>
          </a:bodyPr>
          <a:lstStyle/>
          <a:p>
            <a:r>
              <a:rPr lang="lv-LV" altLang="lv-LV" dirty="0"/>
              <a:t>Interese par analītisko kapacitāti ir pieaugusi gan valsts pārvaldē, gan pašvaldībās;</a:t>
            </a:r>
          </a:p>
          <a:p>
            <a:r>
              <a:rPr lang="lv-LV" altLang="lv-LV" dirty="0"/>
              <a:t>Ir panāktas vienošanās par datu apmaiņu;</a:t>
            </a:r>
          </a:p>
          <a:p>
            <a:r>
              <a:rPr lang="lv-LV" altLang="lv-LV" dirty="0"/>
              <a:t>Interese par salīdzināmiem rezultātiem arvien pieaug (piemēram – centralizēto eksāmenu rezultāti);</a:t>
            </a:r>
          </a:p>
          <a:p>
            <a:r>
              <a:rPr lang="lv-LV" altLang="lv-LV" dirty="0"/>
              <a:t>Svarīgi izvērtēt ne vien gūtos ieņēmumus un izdevumus, bet arī neiegūtos ieņēmumus</a:t>
            </a:r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459324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101600" y="457200"/>
            <a:ext cx="6220800" cy="1182414"/>
          </a:xfrm>
        </p:spPr>
        <p:txBody>
          <a:bodyPr/>
          <a:lstStyle/>
          <a:p>
            <a:r>
              <a:rPr lang="lv-LV" b="1" dirty="0"/>
              <a:t>Turpmākā izmantošana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457200" y="1877786"/>
            <a:ext cx="8229600" cy="4490358"/>
          </a:xfrm>
        </p:spPr>
        <p:txBody>
          <a:bodyPr>
            <a:normAutofit/>
          </a:bodyPr>
          <a:lstStyle/>
          <a:p>
            <a:r>
              <a:rPr lang="lv-LV" altLang="lv-LV" dirty="0"/>
              <a:t>Meklēsim piemērotas turpinājuma formas</a:t>
            </a:r>
          </a:p>
          <a:p>
            <a:r>
              <a:rPr lang="lv-LV" altLang="lv-LV" dirty="0"/>
              <a:t>Rosināsim LPS Domes sēdi projekta rezultātu turpināšanas apspriešanai</a:t>
            </a:r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2547413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101600" y="457200"/>
            <a:ext cx="6220800" cy="1182414"/>
          </a:xfrm>
        </p:spPr>
        <p:txBody>
          <a:bodyPr/>
          <a:lstStyle/>
          <a:p>
            <a:r>
              <a:rPr lang="lv-LV" b="1" dirty="0"/>
              <a:t>Pateicības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457200" y="2498836"/>
            <a:ext cx="8229600" cy="3412108"/>
          </a:xfrm>
        </p:spPr>
        <p:txBody>
          <a:bodyPr>
            <a:normAutofit/>
          </a:bodyPr>
          <a:lstStyle/>
          <a:p>
            <a:r>
              <a:rPr lang="lv-LV" altLang="lv-LV" dirty="0"/>
              <a:t>Norvēģijas valdībai un Norvēģijas pašvaldību asociācijai KS par atbalstu un sadarbību</a:t>
            </a:r>
          </a:p>
          <a:p>
            <a:r>
              <a:rPr lang="lv-LV" altLang="lv-LV" dirty="0"/>
              <a:t>VARAM par atbalstu</a:t>
            </a:r>
          </a:p>
          <a:p>
            <a:r>
              <a:rPr lang="lv-LV" altLang="lv-LV" dirty="0"/>
              <a:t>VRAA par sadarbību</a:t>
            </a:r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991305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1600" y="457200"/>
            <a:ext cx="6220800" cy="960438"/>
          </a:xfrm>
        </p:spPr>
        <p:txBody>
          <a:bodyPr/>
          <a:lstStyle/>
          <a:p>
            <a:r>
              <a:rPr lang="en-US" altLang="lv-LV" sz="4000" b="1" dirty="0" err="1">
                <a:cs typeface="Tahoma Bold" panose="020B0804030504040204" pitchFamily="34" charset="0"/>
                <a:sym typeface="Tahoma Bold" panose="020B0804030504040204" pitchFamily="34" charset="0"/>
              </a:rPr>
              <a:t>Paldies</a:t>
            </a:r>
            <a:r>
              <a:rPr lang="en-US" altLang="lv-LV" sz="4000" b="1" dirty="0">
                <a:cs typeface="Tahoma Bold" panose="020B0804030504040204" pitchFamily="34" charset="0"/>
                <a:sym typeface="Tahoma Bold" panose="020B0804030504040204" pitchFamily="34" charset="0"/>
              </a:rPr>
              <a:t> par </a:t>
            </a:r>
            <a:r>
              <a:rPr lang="en-US" altLang="lv-LV" sz="4000" b="1" dirty="0" err="1">
                <a:cs typeface="Tahoma Bold" panose="020B0804030504040204" pitchFamily="34" charset="0"/>
                <a:sym typeface="Tahoma Bold" panose="020B0804030504040204" pitchFamily="34" charset="0"/>
              </a:rPr>
              <a:t>uzmanību</a:t>
            </a:r>
            <a:r>
              <a:rPr lang="en-US" altLang="lv-LV" sz="4000" b="1" dirty="0">
                <a:cs typeface="Tahoma Bold" panose="020B0804030504040204" pitchFamily="34" charset="0"/>
                <a:sym typeface="Tahoma Bold" panose="020B0804030504040204" pitchFamily="34" charset="0"/>
              </a:rPr>
              <a:t>!</a:t>
            </a:r>
            <a:endParaRPr lang="lv-LV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4372"/>
            <a:ext cx="8229600" cy="3461791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lv-LV" u="sng" dirty="0">
                <a:solidFill>
                  <a:srgbClr val="009999"/>
                </a:solidFill>
                <a:hlinkClick r:id="rId2"/>
              </a:rPr>
              <a:t>maris@lps.lv</a:t>
            </a:r>
            <a:endParaRPr lang="en-US" altLang="lv-LV" dirty="0"/>
          </a:p>
          <a:p>
            <a:pPr marL="0" indent="0" algn="ctr">
              <a:buNone/>
            </a:pPr>
            <a:r>
              <a:rPr lang="en-US" altLang="lv-LV" dirty="0"/>
              <a:t>+37129197602</a:t>
            </a:r>
          </a:p>
          <a:p>
            <a:pPr marL="0" indent="0">
              <a:buNone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543522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101600" y="235975"/>
            <a:ext cx="6220800" cy="1017638"/>
          </a:xfrm>
        </p:spPr>
        <p:txBody>
          <a:bodyPr/>
          <a:lstStyle/>
          <a:p>
            <a:r>
              <a:rPr lang="lv-LV" sz="4000" b="1" dirty="0"/>
              <a:t>1.iemesls iejaukties </a:t>
            </a:r>
            <a:br>
              <a:rPr lang="lv-LV" sz="4000" b="1" dirty="0"/>
            </a:br>
            <a:r>
              <a:rPr lang="lv-LV" sz="4000" b="1" dirty="0"/>
              <a:t>ekonomikā un politikā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959429"/>
            <a:ext cx="8229600" cy="421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830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101600" y="191729"/>
            <a:ext cx="6220800" cy="1447885"/>
          </a:xfrm>
        </p:spPr>
        <p:txBody>
          <a:bodyPr/>
          <a:lstStyle/>
          <a:p>
            <a:r>
              <a:rPr lang="lv-LV" sz="4000" b="1" dirty="0"/>
              <a:t>2.iemesls iejaukties </a:t>
            </a:r>
            <a:br>
              <a:rPr lang="lv-LV" sz="4000" b="1" dirty="0"/>
            </a:br>
            <a:r>
              <a:rPr lang="lv-LV" sz="4000" b="1" dirty="0"/>
              <a:t>ekonomikā un politikā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457200" y="2498835"/>
            <a:ext cx="8229600" cy="3673365"/>
          </a:xfrm>
        </p:spPr>
        <p:txBody>
          <a:bodyPr>
            <a:normAutofit/>
          </a:bodyPr>
          <a:lstStyle/>
          <a:p>
            <a:r>
              <a:rPr lang="lv-LV" altLang="lv-LV" dirty="0"/>
              <a:t>Depopulācija turpinās</a:t>
            </a:r>
          </a:p>
          <a:p>
            <a:r>
              <a:rPr lang="lv-LV" altLang="lv-LV" dirty="0"/>
              <a:t>Novados un pilsētās trūkst darbaspēka, kas būtu gatavs ekonomikas pārstrukturēšanai</a:t>
            </a:r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1265018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101600" y="457200"/>
            <a:ext cx="6220800" cy="1182414"/>
          </a:xfrm>
        </p:spPr>
        <p:txBody>
          <a:bodyPr/>
          <a:lstStyle/>
          <a:p>
            <a:r>
              <a:rPr lang="lv-LV" b="1" dirty="0"/>
              <a:t>Mērķis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1101600" y="2498836"/>
            <a:ext cx="6818284" cy="36909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altLang="lv-LV" dirty="0"/>
              <a:t>Aktivizēt pašvaldības patstāvīgu, inovatīvu ideju izvirzīšanā un īstenošanā</a:t>
            </a:r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2438112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101600" y="457200"/>
            <a:ext cx="6220800" cy="1182414"/>
          </a:xfrm>
        </p:spPr>
        <p:txBody>
          <a:bodyPr/>
          <a:lstStyle/>
          <a:p>
            <a:r>
              <a:rPr lang="lv-LV" b="1" dirty="0"/>
              <a:t>Metode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457200" y="2498836"/>
            <a:ext cx="8229600" cy="3761288"/>
          </a:xfrm>
        </p:spPr>
        <p:txBody>
          <a:bodyPr>
            <a:normAutofit/>
          </a:bodyPr>
          <a:lstStyle/>
          <a:p>
            <a:r>
              <a:rPr lang="lv-LV" altLang="lv-LV" dirty="0"/>
              <a:t>Mācīties salīdzinot (Benchlearning)</a:t>
            </a:r>
          </a:p>
          <a:p>
            <a:endParaRPr lang="lv-LV" altLang="lv-LV" dirty="0"/>
          </a:p>
          <a:p>
            <a:r>
              <a:rPr lang="lv-LV" altLang="lv-LV" dirty="0"/>
              <a:t>Sadarbības tīkli + salīdzināmo datu bāze + mācības</a:t>
            </a:r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794950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277446" y="250723"/>
            <a:ext cx="6220800" cy="1388891"/>
          </a:xfrm>
        </p:spPr>
        <p:txBody>
          <a:bodyPr/>
          <a:lstStyle/>
          <a:p>
            <a:r>
              <a:rPr lang="lv-LV" sz="4000" b="1" dirty="0"/>
              <a:t>Valdības nepilnības – </a:t>
            </a:r>
            <a:br>
              <a:rPr lang="lv-LV" sz="4000" b="1" dirty="0"/>
            </a:br>
            <a:r>
              <a:rPr lang="lv-LV" sz="4000" b="1" dirty="0"/>
              <a:t>tīklu tēmu izvēle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457200" y="2498836"/>
            <a:ext cx="8229600" cy="3655780"/>
          </a:xfrm>
        </p:spPr>
        <p:txBody>
          <a:bodyPr>
            <a:normAutofit fontScale="85000" lnSpcReduction="10000"/>
          </a:bodyPr>
          <a:lstStyle/>
          <a:p>
            <a:r>
              <a:rPr lang="lv-LV" altLang="lv-LV" dirty="0"/>
              <a:t>Informācijas blokāde – stratēģiskā vadīšana</a:t>
            </a:r>
          </a:p>
          <a:p>
            <a:r>
              <a:rPr lang="lv-LV" altLang="lv-LV" dirty="0"/>
              <a:t>Aizliegumi palīdzībai dzīvokļa jautājumu risināšanā – vietējā mājokļu politika</a:t>
            </a:r>
          </a:p>
          <a:p>
            <a:r>
              <a:rPr lang="lv-LV" altLang="lv-LV" dirty="0"/>
              <a:t>Valsts investīcijas tikai no ES fondiem – vietējā investīciju politika</a:t>
            </a:r>
          </a:p>
          <a:p>
            <a:r>
              <a:rPr lang="lv-LV" altLang="lv-LV" dirty="0"/>
              <a:t>Izglītības kvalitātes krišanās – vietējā izglītības politika</a:t>
            </a:r>
          </a:p>
          <a:p>
            <a:r>
              <a:rPr lang="lv-LV" altLang="lv-LV" dirty="0"/>
              <a:t>Ierobežojumi nodarbināt – sociālā uzņēmējdarbība</a:t>
            </a:r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3429332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101600" y="191730"/>
            <a:ext cx="6220800" cy="1135626"/>
          </a:xfrm>
        </p:spPr>
        <p:txBody>
          <a:bodyPr/>
          <a:lstStyle/>
          <a:p>
            <a:r>
              <a:rPr lang="lv-LV" sz="4000" b="1" dirty="0"/>
              <a:t>Tirgus nepilnības – </a:t>
            </a:r>
            <a:br>
              <a:rPr lang="lv-LV" sz="4000" b="1" dirty="0"/>
            </a:br>
            <a:r>
              <a:rPr lang="lv-LV" sz="4000" b="1" dirty="0"/>
              <a:t>tīklu tēmu izvēle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457200" y="2498835"/>
            <a:ext cx="8229600" cy="4525963"/>
          </a:xfrm>
        </p:spPr>
        <p:txBody>
          <a:bodyPr>
            <a:normAutofit/>
          </a:bodyPr>
          <a:lstStyle/>
          <a:p>
            <a:r>
              <a:rPr lang="lv-LV" altLang="lv-LV" dirty="0"/>
              <a:t>Pieprasītā darbaspēka trūkums  </a:t>
            </a:r>
          </a:p>
          <a:p>
            <a:r>
              <a:rPr lang="lv-LV" altLang="lv-LV" dirty="0"/>
              <a:t>Investoru trūkums – savu uzņēmumu dibināšana</a:t>
            </a:r>
          </a:p>
          <a:p>
            <a:r>
              <a:rPr lang="lv-LV" altLang="lv-LV" dirty="0"/>
              <a:t>Investoru trūkums – bāzes infrastruktūras attīstība</a:t>
            </a:r>
            <a:endParaRPr lang="en-US" altLang="lv-LV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lv-LV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7889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101600" y="457200"/>
            <a:ext cx="6220800" cy="1182414"/>
          </a:xfrm>
        </p:spPr>
        <p:txBody>
          <a:bodyPr/>
          <a:lstStyle/>
          <a:p>
            <a:r>
              <a:rPr lang="lv-LV" b="1" dirty="0"/>
              <a:t>Pārbaudītie risinājumi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457200" y="1934309"/>
            <a:ext cx="8229600" cy="4114800"/>
          </a:xfrm>
        </p:spPr>
        <p:txBody>
          <a:bodyPr>
            <a:normAutofit/>
          </a:bodyPr>
          <a:lstStyle/>
          <a:p>
            <a:r>
              <a:rPr lang="lv-LV" altLang="lv-LV" dirty="0"/>
              <a:t>Tīkla sanāksmju norises vieta (LPS vai pašvaldība)</a:t>
            </a:r>
          </a:p>
          <a:p>
            <a:r>
              <a:rPr lang="lv-LV" altLang="lv-LV" dirty="0"/>
              <a:t>Tīkla sanāksmes dalībnieki (politiķi un darbinieki)</a:t>
            </a:r>
          </a:p>
          <a:p>
            <a:r>
              <a:rPr lang="lv-LV" altLang="lv-LV" dirty="0"/>
              <a:t>Tīkla sanāksmes dalījums (atklātā daļa un slēgtā daļa)</a:t>
            </a:r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376280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101600" y="457200"/>
            <a:ext cx="6220800" cy="1182414"/>
          </a:xfrm>
        </p:spPr>
        <p:txBody>
          <a:bodyPr/>
          <a:lstStyle/>
          <a:p>
            <a:r>
              <a:rPr lang="lv-LV" b="1" dirty="0"/>
              <a:t>Pārbaudītie risinājumi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457200" y="1843790"/>
            <a:ext cx="8229600" cy="4452080"/>
          </a:xfrm>
        </p:spPr>
        <p:txBody>
          <a:bodyPr>
            <a:normAutofit lnSpcReduction="10000"/>
          </a:bodyPr>
          <a:lstStyle/>
          <a:p>
            <a:r>
              <a:rPr lang="lv-LV" altLang="lv-LV" dirty="0"/>
              <a:t>Sadarbība datu iegūšanā:</a:t>
            </a:r>
          </a:p>
          <a:p>
            <a:pPr lvl="1"/>
            <a:r>
              <a:rPr lang="lv-LV" altLang="lv-LV" sz="3200" dirty="0"/>
              <a:t> VRAA</a:t>
            </a:r>
          </a:p>
          <a:p>
            <a:pPr lvl="1"/>
            <a:r>
              <a:rPr lang="lv-LV" altLang="lv-LV" sz="3200" dirty="0"/>
              <a:t> VID</a:t>
            </a:r>
          </a:p>
          <a:p>
            <a:pPr lvl="1"/>
            <a:r>
              <a:rPr lang="lv-LV" altLang="lv-LV" sz="3200" dirty="0"/>
              <a:t> Centrālā Statistikas pārvalde</a:t>
            </a:r>
          </a:p>
          <a:p>
            <a:pPr lvl="1"/>
            <a:r>
              <a:rPr lang="lv-LV" altLang="lv-LV" sz="3200" dirty="0"/>
              <a:t> IZM</a:t>
            </a:r>
          </a:p>
          <a:p>
            <a:pPr lvl="1"/>
            <a:r>
              <a:rPr lang="lv-LV" altLang="lv-LV" sz="3200" dirty="0"/>
              <a:t> LM</a:t>
            </a:r>
          </a:p>
          <a:p>
            <a:pPr lvl="1"/>
            <a:r>
              <a:rPr lang="lv-LV" altLang="lv-LV" sz="3200" dirty="0"/>
              <a:t> A/S «Sadales tīkli»</a:t>
            </a:r>
          </a:p>
          <a:p>
            <a:pPr lvl="1"/>
            <a:r>
              <a:rPr lang="lv-LV" altLang="lv-LV" sz="3200" dirty="0"/>
              <a:t> Satiksmes ministrija</a:t>
            </a:r>
            <a:endParaRPr lang="en-US" altLang="lv-LV" sz="3200" dirty="0"/>
          </a:p>
        </p:txBody>
      </p:sp>
    </p:spTree>
    <p:extLst>
      <p:ext uri="{BB962C8B-B14F-4D97-AF65-F5344CB8AC3E}">
        <p14:creationId xmlns:p14="http://schemas.microsoft.com/office/powerpoint/2010/main" val="405184516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+template+-+curves+as+first+slide+(low+resolution) [Tikai lasāms]" id="{B8B3C0A7-3B77-4B5F-ABA2-7D9CE2446396}" vid="{95F42B52-8DB1-4505-AC89-E69E741DEBAE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lzes prezentācija ar NFI" id="{71B49CA2-F4F3-484B-A705-24AF2396AE88}" vid="{063337CA-D783-435A-9805-E19EE98D23A7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NorwayGrants</Template>
  <TotalTime>1919</TotalTime>
  <Words>386</Words>
  <Application>Microsoft Office PowerPoint</Application>
  <PresentationFormat>On-screen Show (4:3)</PresentationFormat>
  <Paragraphs>88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Tahoma Bold</vt:lpstr>
      <vt:lpstr>Verdana</vt:lpstr>
      <vt:lpstr>Conception personnalisée</vt:lpstr>
      <vt:lpstr>Thème Office</vt:lpstr>
      <vt:lpstr>«Mācīties salīdzinot» sistēmas  Latvijas modeļa ieviešana</vt:lpstr>
      <vt:lpstr>1.iemesls iejaukties  ekonomikā un politikā</vt:lpstr>
      <vt:lpstr>2.iemesls iejaukties  ekonomikā un politikā</vt:lpstr>
      <vt:lpstr>Mērķis</vt:lpstr>
      <vt:lpstr>Metode</vt:lpstr>
      <vt:lpstr>Valdības nepilnības –  tīklu tēmu izvēle</vt:lpstr>
      <vt:lpstr>Tirgus nepilnības –  tīklu tēmu izvēle</vt:lpstr>
      <vt:lpstr>Pārbaudītie risinājumi</vt:lpstr>
      <vt:lpstr>Pārbaudītie risinājumi</vt:lpstr>
      <vt:lpstr>Zinātnieku iesaistīšana</vt:lpstr>
      <vt:lpstr>Zinātnieku iesaistīšana</vt:lpstr>
      <vt:lpstr>Tīklu pieredzes rezultāts</vt:lpstr>
      <vt:lpstr>Datu bāzes pieredzes rezultāts</vt:lpstr>
      <vt:lpstr>Turpmākā izmantošana</vt:lpstr>
      <vt:lpstr>Pateicības</vt:lpstr>
      <vt:lpstr>Paldies par uzmanību!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Ligita Pudža</dc:creator>
  <cp:keywords>Norway grants</cp:keywords>
  <cp:lastModifiedBy>Ligita Pudža</cp:lastModifiedBy>
  <cp:revision>123</cp:revision>
  <cp:lastPrinted>2011-12-02T12:25:53Z</cp:lastPrinted>
  <dcterms:created xsi:type="dcterms:W3CDTF">2014-04-15T14:24:30Z</dcterms:created>
  <dcterms:modified xsi:type="dcterms:W3CDTF">2016-09-08T21:05:46Z</dcterms:modified>
</cp:coreProperties>
</file>